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232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www.sandipuniversity.edu.in/" TargetMode="External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mailto:info@sandipuniversity.edu.in" TargetMode="External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-20461" y="-62225"/>
            <a:ext cx="7559992" cy="4672560"/>
            <a:chOff x="-1" y="0"/>
            <a:chExt cx="7559992" cy="46725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" y="1304125"/>
              <a:ext cx="5176949" cy="130296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998318"/>
              <a:ext cx="3306000" cy="265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4335" y="1114793"/>
              <a:ext cx="4975656" cy="355776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3"/>
              <a:ext cx="6410960" cy="1188085"/>
            </a:xfrm>
            <a:custGeom>
              <a:avLst/>
              <a:gdLst/>
              <a:ahLst/>
              <a:cxnLst/>
              <a:rect l="l" t="t" r="r" b="b"/>
              <a:pathLst>
                <a:path w="6410960" h="1188085">
                  <a:moveTo>
                    <a:pt x="6410667" y="0"/>
                  </a:moveTo>
                  <a:lnTo>
                    <a:pt x="0" y="0"/>
                  </a:lnTo>
                  <a:lnTo>
                    <a:pt x="0" y="1188046"/>
                  </a:lnTo>
                  <a:lnTo>
                    <a:pt x="5307063" y="1188046"/>
                  </a:lnTo>
                  <a:lnTo>
                    <a:pt x="6410667" y="0"/>
                  </a:lnTo>
                  <a:close/>
                </a:path>
              </a:pathLst>
            </a:custGeom>
            <a:solidFill>
              <a:srgbClr val="ECEC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00017" y="0"/>
              <a:ext cx="2239797" cy="11221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76949" y="203046"/>
              <a:ext cx="769531" cy="76954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244028" y="693832"/>
            <a:ext cx="878205" cy="1428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50" b="1" dirty="0">
                <a:solidFill>
                  <a:srgbClr val="221E1F"/>
                </a:solidFill>
                <a:latin typeface="Arial"/>
                <a:cs typeface="Arial"/>
              </a:rPr>
              <a:t>UGC</a:t>
            </a:r>
            <a:r>
              <a:rPr sz="750" b="1" spc="135" dirty="0">
                <a:solidFill>
                  <a:srgbClr val="221E1F"/>
                </a:solidFill>
                <a:latin typeface="Arial"/>
                <a:cs typeface="Arial"/>
              </a:rPr>
              <a:t> </a:t>
            </a:r>
            <a:r>
              <a:rPr sz="750" b="1" spc="-10" dirty="0">
                <a:solidFill>
                  <a:srgbClr val="221E1F"/>
                </a:solidFill>
                <a:latin typeface="Arial"/>
                <a:cs typeface="Arial"/>
              </a:rPr>
              <a:t>Recognised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269678"/>
            <a:ext cx="7559992" cy="4926958"/>
            <a:chOff x="0" y="269678"/>
            <a:chExt cx="7559992" cy="4926958"/>
          </a:xfrm>
        </p:grpSpPr>
        <p:sp>
          <p:nvSpPr>
            <p:cNvPr id="13" name="object 13"/>
            <p:cNvSpPr/>
            <p:nvPr/>
          </p:nvSpPr>
          <p:spPr>
            <a:xfrm>
              <a:off x="5993816" y="269678"/>
              <a:ext cx="1372870" cy="235585"/>
            </a:xfrm>
            <a:custGeom>
              <a:avLst/>
              <a:gdLst/>
              <a:ahLst/>
              <a:cxnLst/>
              <a:rect l="l" t="t" r="r" b="b"/>
              <a:pathLst>
                <a:path w="1372870" h="235584">
                  <a:moveTo>
                    <a:pt x="127255" y="220484"/>
                  </a:moveTo>
                  <a:lnTo>
                    <a:pt x="25679" y="220484"/>
                  </a:lnTo>
                  <a:lnTo>
                    <a:pt x="32245" y="222669"/>
                  </a:lnTo>
                  <a:lnTo>
                    <a:pt x="44590" y="227063"/>
                  </a:lnTo>
                  <a:lnTo>
                    <a:pt x="53780" y="229947"/>
                  </a:lnTo>
                  <a:lnTo>
                    <a:pt x="62928" y="232011"/>
                  </a:lnTo>
                  <a:lnTo>
                    <a:pt x="72029" y="233258"/>
                  </a:lnTo>
                  <a:lnTo>
                    <a:pt x="81077" y="233692"/>
                  </a:lnTo>
                  <a:lnTo>
                    <a:pt x="96478" y="232623"/>
                  </a:lnTo>
                  <a:lnTo>
                    <a:pt x="110349" y="229319"/>
                  </a:lnTo>
                  <a:lnTo>
                    <a:pt x="122684" y="223778"/>
                  </a:lnTo>
                  <a:lnTo>
                    <a:pt x="127255" y="220484"/>
                  </a:lnTo>
                  <a:close/>
                </a:path>
                <a:path w="1372870" h="235584">
                  <a:moveTo>
                    <a:pt x="203" y="159677"/>
                  </a:moveTo>
                  <a:lnTo>
                    <a:pt x="114" y="191938"/>
                  </a:lnTo>
                  <a:lnTo>
                    <a:pt x="0" y="233258"/>
                  </a:lnTo>
                  <a:lnTo>
                    <a:pt x="9428" y="233258"/>
                  </a:lnTo>
                  <a:lnTo>
                    <a:pt x="10955" y="229319"/>
                  </a:lnTo>
                  <a:lnTo>
                    <a:pt x="11062" y="229044"/>
                  </a:lnTo>
                  <a:lnTo>
                    <a:pt x="13182" y="225894"/>
                  </a:lnTo>
                  <a:lnTo>
                    <a:pt x="18542" y="221551"/>
                  </a:lnTo>
                  <a:lnTo>
                    <a:pt x="21539" y="220484"/>
                  </a:lnTo>
                  <a:lnTo>
                    <a:pt x="127255" y="220484"/>
                  </a:lnTo>
                  <a:lnTo>
                    <a:pt x="127502" y="220306"/>
                  </a:lnTo>
                  <a:lnTo>
                    <a:pt x="78994" y="220306"/>
                  </a:lnTo>
                  <a:lnTo>
                    <a:pt x="68021" y="219298"/>
                  </a:lnTo>
                  <a:lnTo>
                    <a:pt x="29476" y="195958"/>
                  </a:lnTo>
                  <a:lnTo>
                    <a:pt x="9347" y="160693"/>
                  </a:lnTo>
                  <a:lnTo>
                    <a:pt x="203" y="159677"/>
                  </a:lnTo>
                  <a:close/>
                </a:path>
                <a:path w="1372870" h="235584">
                  <a:moveTo>
                    <a:pt x="69532" y="1193"/>
                  </a:moveTo>
                  <a:lnTo>
                    <a:pt x="31001" y="9566"/>
                  </a:lnTo>
                  <a:lnTo>
                    <a:pt x="4268" y="44298"/>
                  </a:lnTo>
                  <a:lnTo>
                    <a:pt x="3111" y="56197"/>
                  </a:lnTo>
                  <a:lnTo>
                    <a:pt x="3777" y="65402"/>
                  </a:lnTo>
                  <a:lnTo>
                    <a:pt x="5744" y="73623"/>
                  </a:lnTo>
                  <a:lnTo>
                    <a:pt x="5837" y="74010"/>
                  </a:lnTo>
                  <a:lnTo>
                    <a:pt x="31061" y="105322"/>
                  </a:lnTo>
                  <a:lnTo>
                    <a:pt x="63817" y="126834"/>
                  </a:lnTo>
                  <a:lnTo>
                    <a:pt x="67170" y="128803"/>
                  </a:lnTo>
                  <a:lnTo>
                    <a:pt x="88873" y="143206"/>
                  </a:lnTo>
                  <a:lnTo>
                    <a:pt x="104360" y="157302"/>
                  </a:lnTo>
                  <a:lnTo>
                    <a:pt x="113635" y="171083"/>
                  </a:lnTo>
                  <a:lnTo>
                    <a:pt x="116700" y="184543"/>
                  </a:lnTo>
                  <a:lnTo>
                    <a:pt x="116011" y="191938"/>
                  </a:lnTo>
                  <a:lnTo>
                    <a:pt x="86773" y="219693"/>
                  </a:lnTo>
                  <a:lnTo>
                    <a:pt x="78994" y="220306"/>
                  </a:lnTo>
                  <a:lnTo>
                    <a:pt x="127502" y="220306"/>
                  </a:lnTo>
                  <a:lnTo>
                    <a:pt x="152336" y="183152"/>
                  </a:lnTo>
                  <a:lnTo>
                    <a:pt x="153632" y="169468"/>
                  </a:lnTo>
                  <a:lnTo>
                    <a:pt x="153020" y="160693"/>
                  </a:lnTo>
                  <a:lnTo>
                    <a:pt x="152935" y="159476"/>
                  </a:lnTo>
                  <a:lnTo>
                    <a:pt x="135387" y="125005"/>
                  </a:lnTo>
                  <a:lnTo>
                    <a:pt x="102349" y="99847"/>
                  </a:lnTo>
                  <a:lnTo>
                    <a:pt x="81801" y="87972"/>
                  </a:lnTo>
                  <a:lnTo>
                    <a:pt x="68996" y="80390"/>
                  </a:lnTo>
                  <a:lnTo>
                    <a:pt x="42024" y="53251"/>
                  </a:lnTo>
                  <a:lnTo>
                    <a:pt x="40894" y="49987"/>
                  </a:lnTo>
                  <a:lnTo>
                    <a:pt x="40466" y="47370"/>
                  </a:lnTo>
                  <a:lnTo>
                    <a:pt x="40386" y="35013"/>
                  </a:lnTo>
                  <a:lnTo>
                    <a:pt x="43510" y="28117"/>
                  </a:lnTo>
                  <a:lnTo>
                    <a:pt x="49670" y="22859"/>
                  </a:lnTo>
                  <a:lnTo>
                    <a:pt x="55829" y="17538"/>
                  </a:lnTo>
                  <a:lnTo>
                    <a:pt x="63753" y="14922"/>
                  </a:lnTo>
                  <a:lnTo>
                    <a:pt x="145575" y="14922"/>
                  </a:lnTo>
                  <a:lnTo>
                    <a:pt x="145584" y="12014"/>
                  </a:lnTo>
                  <a:lnTo>
                    <a:pt x="122168" y="12014"/>
                  </a:lnTo>
                  <a:lnTo>
                    <a:pt x="115938" y="10248"/>
                  </a:lnTo>
                  <a:lnTo>
                    <a:pt x="104191" y="6629"/>
                  </a:lnTo>
                  <a:lnTo>
                    <a:pt x="95419" y="4278"/>
                  </a:lnTo>
                  <a:lnTo>
                    <a:pt x="86723" y="2582"/>
                  </a:lnTo>
                  <a:lnTo>
                    <a:pt x="78096" y="1551"/>
                  </a:lnTo>
                  <a:lnTo>
                    <a:pt x="69532" y="1193"/>
                  </a:lnTo>
                  <a:close/>
                </a:path>
                <a:path w="1372870" h="235584">
                  <a:moveTo>
                    <a:pt x="145575" y="14922"/>
                  </a:moveTo>
                  <a:lnTo>
                    <a:pt x="73698" y="14922"/>
                  </a:lnTo>
                  <a:lnTo>
                    <a:pt x="83784" y="15869"/>
                  </a:lnTo>
                  <a:lnTo>
                    <a:pt x="93319" y="18653"/>
                  </a:lnTo>
                  <a:lnTo>
                    <a:pt x="125242" y="47370"/>
                  </a:lnTo>
                  <a:lnTo>
                    <a:pt x="135963" y="70954"/>
                  </a:lnTo>
                  <a:lnTo>
                    <a:pt x="145415" y="70954"/>
                  </a:lnTo>
                  <a:lnTo>
                    <a:pt x="145537" y="28117"/>
                  </a:lnTo>
                  <a:lnTo>
                    <a:pt x="145575" y="14922"/>
                  </a:lnTo>
                  <a:close/>
                </a:path>
                <a:path w="1372870" h="235584">
                  <a:moveTo>
                    <a:pt x="145618" y="0"/>
                  </a:moveTo>
                  <a:lnTo>
                    <a:pt x="136783" y="0"/>
                  </a:lnTo>
                  <a:lnTo>
                    <a:pt x="135433" y="4102"/>
                  </a:lnTo>
                  <a:lnTo>
                    <a:pt x="133578" y="7150"/>
                  </a:lnTo>
                  <a:lnTo>
                    <a:pt x="128994" y="11048"/>
                  </a:lnTo>
                  <a:lnTo>
                    <a:pt x="126149" y="12014"/>
                  </a:lnTo>
                  <a:lnTo>
                    <a:pt x="145584" y="12014"/>
                  </a:lnTo>
                  <a:lnTo>
                    <a:pt x="145618" y="0"/>
                  </a:lnTo>
                  <a:close/>
                </a:path>
                <a:path w="1372870" h="235584">
                  <a:moveTo>
                    <a:pt x="378378" y="164972"/>
                  </a:moveTo>
                  <a:lnTo>
                    <a:pt x="255841" y="164972"/>
                  </a:lnTo>
                  <a:lnTo>
                    <a:pt x="336143" y="165188"/>
                  </a:lnTo>
                  <a:lnTo>
                    <a:pt x="347548" y="196608"/>
                  </a:lnTo>
                  <a:lnTo>
                    <a:pt x="348195" y="198450"/>
                  </a:lnTo>
                  <a:lnTo>
                    <a:pt x="348297" y="198742"/>
                  </a:lnTo>
                  <a:lnTo>
                    <a:pt x="348791" y="200418"/>
                  </a:lnTo>
                  <a:lnTo>
                    <a:pt x="349580" y="203695"/>
                  </a:lnTo>
                  <a:lnTo>
                    <a:pt x="349664" y="210959"/>
                  </a:lnTo>
                  <a:lnTo>
                    <a:pt x="347764" y="214464"/>
                  </a:lnTo>
                  <a:lnTo>
                    <a:pt x="339679" y="219455"/>
                  </a:lnTo>
                  <a:lnTo>
                    <a:pt x="339350" y="219455"/>
                  </a:lnTo>
                  <a:lnTo>
                    <a:pt x="333807" y="220687"/>
                  </a:lnTo>
                  <a:lnTo>
                    <a:pt x="325641" y="220992"/>
                  </a:lnTo>
                  <a:lnTo>
                    <a:pt x="325483" y="228472"/>
                  </a:lnTo>
                  <a:lnTo>
                    <a:pt x="325475" y="228828"/>
                  </a:lnTo>
                  <a:lnTo>
                    <a:pt x="419824" y="229095"/>
                  </a:lnTo>
                  <a:lnTo>
                    <a:pt x="419849" y="220687"/>
                  </a:lnTo>
                  <a:lnTo>
                    <a:pt x="417117" y="220687"/>
                  </a:lnTo>
                  <a:lnTo>
                    <a:pt x="413787" y="220179"/>
                  </a:lnTo>
                  <a:lnTo>
                    <a:pt x="411244" y="219455"/>
                  </a:lnTo>
                  <a:lnTo>
                    <a:pt x="408152" y="218452"/>
                  </a:lnTo>
                  <a:lnTo>
                    <a:pt x="405714" y="217182"/>
                  </a:lnTo>
                  <a:lnTo>
                    <a:pt x="403593" y="215607"/>
                  </a:lnTo>
                  <a:lnTo>
                    <a:pt x="401256" y="213918"/>
                  </a:lnTo>
                  <a:lnTo>
                    <a:pt x="398818" y="210959"/>
                  </a:lnTo>
                  <a:lnTo>
                    <a:pt x="396329" y="206717"/>
                  </a:lnTo>
                  <a:lnTo>
                    <a:pt x="393776" y="202526"/>
                  </a:lnTo>
                  <a:lnTo>
                    <a:pt x="391236" y="197167"/>
                  </a:lnTo>
                  <a:lnTo>
                    <a:pt x="388796" y="190944"/>
                  </a:lnTo>
                  <a:lnTo>
                    <a:pt x="378465" y="165188"/>
                  </a:lnTo>
                  <a:lnTo>
                    <a:pt x="378378" y="164972"/>
                  </a:lnTo>
                  <a:close/>
                </a:path>
                <a:path w="1372870" h="235584">
                  <a:moveTo>
                    <a:pt x="314122" y="4813"/>
                  </a:moveTo>
                  <a:lnTo>
                    <a:pt x="304206" y="4813"/>
                  </a:lnTo>
                  <a:lnTo>
                    <a:pt x="299999" y="16421"/>
                  </a:lnTo>
                  <a:lnTo>
                    <a:pt x="297904" y="21805"/>
                  </a:lnTo>
                  <a:lnTo>
                    <a:pt x="295834" y="27241"/>
                  </a:lnTo>
                  <a:lnTo>
                    <a:pt x="293751" y="32346"/>
                  </a:lnTo>
                  <a:lnTo>
                    <a:pt x="291719" y="37134"/>
                  </a:lnTo>
                  <a:lnTo>
                    <a:pt x="236487" y="172745"/>
                  </a:lnTo>
                  <a:lnTo>
                    <a:pt x="216421" y="210565"/>
                  </a:lnTo>
                  <a:lnTo>
                    <a:pt x="195843" y="220687"/>
                  </a:lnTo>
                  <a:lnTo>
                    <a:pt x="196189" y="220687"/>
                  </a:lnTo>
                  <a:lnTo>
                    <a:pt x="196177" y="228472"/>
                  </a:lnTo>
                  <a:lnTo>
                    <a:pt x="266154" y="228663"/>
                  </a:lnTo>
                  <a:lnTo>
                    <a:pt x="266179" y="220179"/>
                  </a:lnTo>
                  <a:lnTo>
                    <a:pt x="256848" y="220179"/>
                  </a:lnTo>
                  <a:lnTo>
                    <a:pt x="251930" y="218617"/>
                  </a:lnTo>
                  <a:lnTo>
                    <a:pt x="245250" y="212547"/>
                  </a:lnTo>
                  <a:lnTo>
                    <a:pt x="243573" y="208140"/>
                  </a:lnTo>
                  <a:lnTo>
                    <a:pt x="243599" y="200418"/>
                  </a:lnTo>
                  <a:lnTo>
                    <a:pt x="246012" y="190944"/>
                  </a:lnTo>
                  <a:lnTo>
                    <a:pt x="255760" y="165188"/>
                  </a:lnTo>
                  <a:lnTo>
                    <a:pt x="255841" y="164972"/>
                  </a:lnTo>
                  <a:lnTo>
                    <a:pt x="378378" y="164972"/>
                  </a:lnTo>
                  <a:lnTo>
                    <a:pt x="371907" y="148843"/>
                  </a:lnTo>
                  <a:lnTo>
                    <a:pt x="329006" y="148843"/>
                  </a:lnTo>
                  <a:lnTo>
                    <a:pt x="262407" y="148653"/>
                  </a:lnTo>
                  <a:lnTo>
                    <a:pt x="296265" y="66484"/>
                  </a:lnTo>
                  <a:lnTo>
                    <a:pt x="338864" y="66484"/>
                  </a:lnTo>
                  <a:lnTo>
                    <a:pt x="314122" y="4813"/>
                  </a:lnTo>
                  <a:close/>
                </a:path>
                <a:path w="1372870" h="235584">
                  <a:moveTo>
                    <a:pt x="338864" y="66484"/>
                  </a:moveTo>
                  <a:lnTo>
                    <a:pt x="296265" y="66484"/>
                  </a:lnTo>
                  <a:lnTo>
                    <a:pt x="328930" y="148653"/>
                  </a:lnTo>
                  <a:lnTo>
                    <a:pt x="329006" y="148843"/>
                  </a:lnTo>
                  <a:lnTo>
                    <a:pt x="371907" y="148843"/>
                  </a:lnTo>
                  <a:lnTo>
                    <a:pt x="338864" y="66484"/>
                  </a:lnTo>
                  <a:close/>
                </a:path>
                <a:path w="1372870" h="235584">
                  <a:moveTo>
                    <a:pt x="562012" y="57264"/>
                  </a:moveTo>
                  <a:lnTo>
                    <a:pt x="507632" y="57264"/>
                  </a:lnTo>
                  <a:lnTo>
                    <a:pt x="590080" y="153492"/>
                  </a:lnTo>
                  <a:lnTo>
                    <a:pt x="594525" y="158724"/>
                  </a:lnTo>
                  <a:lnTo>
                    <a:pt x="615580" y="182846"/>
                  </a:lnTo>
                  <a:lnTo>
                    <a:pt x="630895" y="200644"/>
                  </a:lnTo>
                  <a:lnTo>
                    <a:pt x="645681" y="218074"/>
                  </a:lnTo>
                  <a:lnTo>
                    <a:pt x="659943" y="235153"/>
                  </a:lnTo>
                  <a:lnTo>
                    <a:pt x="668426" y="235000"/>
                  </a:lnTo>
                  <a:lnTo>
                    <a:pt x="668109" y="230111"/>
                  </a:lnTo>
                  <a:lnTo>
                    <a:pt x="667842" y="225310"/>
                  </a:lnTo>
                  <a:lnTo>
                    <a:pt x="667729" y="221741"/>
                  </a:lnTo>
                  <a:lnTo>
                    <a:pt x="667655" y="160185"/>
                  </a:lnTo>
                  <a:lnTo>
                    <a:pt x="651002" y="160185"/>
                  </a:lnTo>
                  <a:lnTo>
                    <a:pt x="562012" y="57264"/>
                  </a:lnTo>
                  <a:close/>
                </a:path>
                <a:path w="1372870" h="235584">
                  <a:moveTo>
                    <a:pt x="459943" y="7835"/>
                  </a:moveTo>
                  <a:lnTo>
                    <a:pt x="459946" y="8000"/>
                  </a:lnTo>
                  <a:lnTo>
                    <a:pt x="460073" y="15836"/>
                  </a:lnTo>
                  <a:lnTo>
                    <a:pt x="462797" y="15836"/>
                  </a:lnTo>
                  <a:lnTo>
                    <a:pt x="465734" y="16014"/>
                  </a:lnTo>
                  <a:lnTo>
                    <a:pt x="491033" y="37312"/>
                  </a:lnTo>
                  <a:lnTo>
                    <a:pt x="490708" y="153492"/>
                  </a:lnTo>
                  <a:lnTo>
                    <a:pt x="490690" y="160185"/>
                  </a:lnTo>
                  <a:lnTo>
                    <a:pt x="490563" y="205612"/>
                  </a:lnTo>
                  <a:lnTo>
                    <a:pt x="488696" y="212851"/>
                  </a:lnTo>
                  <a:lnTo>
                    <a:pt x="481108" y="220052"/>
                  </a:lnTo>
                  <a:lnTo>
                    <a:pt x="480793" y="220052"/>
                  </a:lnTo>
                  <a:lnTo>
                    <a:pt x="473761" y="221741"/>
                  </a:lnTo>
                  <a:lnTo>
                    <a:pt x="462724" y="221741"/>
                  </a:lnTo>
                  <a:lnTo>
                    <a:pt x="462699" y="229209"/>
                  </a:lnTo>
                  <a:lnTo>
                    <a:pt x="535229" y="229412"/>
                  </a:lnTo>
                  <a:lnTo>
                    <a:pt x="535254" y="221907"/>
                  </a:lnTo>
                  <a:lnTo>
                    <a:pt x="524245" y="221907"/>
                  </a:lnTo>
                  <a:lnTo>
                    <a:pt x="516699" y="220052"/>
                  </a:lnTo>
                  <a:lnTo>
                    <a:pt x="512902" y="216395"/>
                  </a:lnTo>
                  <a:lnTo>
                    <a:pt x="509158" y="212851"/>
                  </a:lnTo>
                  <a:lnTo>
                    <a:pt x="507242" y="205612"/>
                  </a:lnTo>
                  <a:lnTo>
                    <a:pt x="507365" y="153492"/>
                  </a:lnTo>
                  <a:lnTo>
                    <a:pt x="507632" y="57264"/>
                  </a:lnTo>
                  <a:lnTo>
                    <a:pt x="562012" y="57264"/>
                  </a:lnTo>
                  <a:lnTo>
                    <a:pt x="519417" y="8000"/>
                  </a:lnTo>
                  <a:lnTo>
                    <a:pt x="459943" y="7835"/>
                  </a:lnTo>
                  <a:close/>
                </a:path>
                <a:path w="1372870" h="235584">
                  <a:moveTo>
                    <a:pt x="623354" y="8293"/>
                  </a:moveTo>
                  <a:lnTo>
                    <a:pt x="623328" y="15836"/>
                  </a:lnTo>
                  <a:lnTo>
                    <a:pt x="634428" y="15836"/>
                  </a:lnTo>
                  <a:lnTo>
                    <a:pt x="641924" y="17691"/>
                  </a:lnTo>
                  <a:lnTo>
                    <a:pt x="649478" y="24790"/>
                  </a:lnTo>
                  <a:lnTo>
                    <a:pt x="651357" y="32042"/>
                  </a:lnTo>
                  <a:lnTo>
                    <a:pt x="651021" y="153492"/>
                  </a:lnTo>
                  <a:lnTo>
                    <a:pt x="651002" y="160185"/>
                  </a:lnTo>
                  <a:lnTo>
                    <a:pt x="667655" y="160185"/>
                  </a:lnTo>
                  <a:lnTo>
                    <a:pt x="667938" y="57264"/>
                  </a:lnTo>
                  <a:lnTo>
                    <a:pt x="677367" y="17691"/>
                  </a:lnTo>
                  <a:lnTo>
                    <a:pt x="684607" y="16014"/>
                  </a:lnTo>
                  <a:lnTo>
                    <a:pt x="695807" y="16014"/>
                  </a:lnTo>
                  <a:lnTo>
                    <a:pt x="695833" y="8496"/>
                  </a:lnTo>
                  <a:lnTo>
                    <a:pt x="623354" y="8293"/>
                  </a:lnTo>
                  <a:close/>
                </a:path>
                <a:path w="1372870" h="235584">
                  <a:moveTo>
                    <a:pt x="743915" y="8635"/>
                  </a:moveTo>
                  <a:lnTo>
                    <a:pt x="743902" y="16167"/>
                  </a:lnTo>
                  <a:lnTo>
                    <a:pt x="755066" y="16167"/>
                  </a:lnTo>
                  <a:lnTo>
                    <a:pt x="762559" y="17983"/>
                  </a:lnTo>
                  <a:lnTo>
                    <a:pt x="766318" y="21589"/>
                  </a:lnTo>
                  <a:lnTo>
                    <a:pt x="770052" y="25133"/>
                  </a:lnTo>
                  <a:lnTo>
                    <a:pt x="771944" y="32423"/>
                  </a:lnTo>
                  <a:lnTo>
                    <a:pt x="771805" y="79387"/>
                  </a:lnTo>
                  <a:lnTo>
                    <a:pt x="771685" y="122123"/>
                  </a:lnTo>
                  <a:lnTo>
                    <a:pt x="771570" y="163098"/>
                  </a:lnTo>
                  <a:lnTo>
                    <a:pt x="771449" y="206286"/>
                  </a:lnTo>
                  <a:lnTo>
                    <a:pt x="769531" y="213525"/>
                  </a:lnTo>
                  <a:lnTo>
                    <a:pt x="765772" y="217106"/>
                  </a:lnTo>
                  <a:lnTo>
                    <a:pt x="762000" y="220738"/>
                  </a:lnTo>
                  <a:lnTo>
                    <a:pt x="754481" y="222516"/>
                  </a:lnTo>
                  <a:lnTo>
                    <a:pt x="743318" y="222516"/>
                  </a:lnTo>
                  <a:lnTo>
                    <a:pt x="743305" y="229996"/>
                  </a:lnTo>
                  <a:lnTo>
                    <a:pt x="846582" y="230289"/>
                  </a:lnTo>
                  <a:lnTo>
                    <a:pt x="876522" y="228664"/>
                  </a:lnTo>
                  <a:lnTo>
                    <a:pt x="902738" y="223615"/>
                  </a:lnTo>
                  <a:lnTo>
                    <a:pt x="920616" y="216877"/>
                  </a:lnTo>
                  <a:lnTo>
                    <a:pt x="831903" y="216877"/>
                  </a:lnTo>
                  <a:lnTo>
                    <a:pt x="825215" y="215427"/>
                  </a:lnTo>
                  <a:lnTo>
                    <a:pt x="824836" y="215427"/>
                  </a:lnTo>
                  <a:lnTo>
                    <a:pt x="821017" y="212305"/>
                  </a:lnTo>
                  <a:lnTo>
                    <a:pt x="817372" y="209245"/>
                  </a:lnTo>
                  <a:lnTo>
                    <a:pt x="815684" y="203420"/>
                  </a:lnTo>
                  <a:lnTo>
                    <a:pt x="815707" y="144018"/>
                  </a:lnTo>
                  <a:lnTo>
                    <a:pt x="815832" y="99336"/>
                  </a:lnTo>
                  <a:lnTo>
                    <a:pt x="815951" y="57108"/>
                  </a:lnTo>
                  <a:lnTo>
                    <a:pt x="816013" y="34950"/>
                  </a:lnTo>
                  <a:lnTo>
                    <a:pt x="817651" y="29121"/>
                  </a:lnTo>
                  <a:lnTo>
                    <a:pt x="820979" y="26365"/>
                  </a:lnTo>
                  <a:lnTo>
                    <a:pt x="824255" y="23596"/>
                  </a:lnTo>
                  <a:lnTo>
                    <a:pt x="830820" y="22288"/>
                  </a:lnTo>
                  <a:lnTo>
                    <a:pt x="916225" y="22288"/>
                  </a:lnTo>
                  <a:lnTo>
                    <a:pt x="904129" y="16829"/>
                  </a:lnTo>
                  <a:lnTo>
                    <a:pt x="879439" y="10945"/>
                  </a:lnTo>
                  <a:lnTo>
                    <a:pt x="851675" y="8928"/>
                  </a:lnTo>
                  <a:lnTo>
                    <a:pt x="743915" y="8635"/>
                  </a:lnTo>
                  <a:close/>
                </a:path>
                <a:path w="1372870" h="235584">
                  <a:moveTo>
                    <a:pt x="916225" y="22288"/>
                  </a:moveTo>
                  <a:lnTo>
                    <a:pt x="841235" y="22288"/>
                  </a:lnTo>
                  <a:lnTo>
                    <a:pt x="862314" y="23944"/>
                  </a:lnTo>
                  <a:lnTo>
                    <a:pt x="880727" y="28794"/>
                  </a:lnTo>
                  <a:lnTo>
                    <a:pt x="919850" y="62287"/>
                  </a:lnTo>
                  <a:lnTo>
                    <a:pt x="931564" y="99336"/>
                  </a:lnTo>
                  <a:lnTo>
                    <a:pt x="932980" y="122123"/>
                  </a:lnTo>
                  <a:lnTo>
                    <a:pt x="931480" y="144018"/>
                  </a:lnTo>
                  <a:lnTo>
                    <a:pt x="909764" y="192862"/>
                  </a:lnTo>
                  <a:lnTo>
                    <a:pt x="863139" y="215427"/>
                  </a:lnTo>
                  <a:lnTo>
                    <a:pt x="842277" y="216877"/>
                  </a:lnTo>
                  <a:lnTo>
                    <a:pt x="920616" y="216877"/>
                  </a:lnTo>
                  <a:lnTo>
                    <a:pt x="958844" y="188093"/>
                  </a:lnTo>
                  <a:lnTo>
                    <a:pt x="975851" y="148713"/>
                  </a:lnTo>
                  <a:lnTo>
                    <a:pt x="978027" y="124472"/>
                  </a:lnTo>
                  <a:lnTo>
                    <a:pt x="975981" y="99336"/>
                  </a:lnTo>
                  <a:lnTo>
                    <a:pt x="969662" y="76792"/>
                  </a:lnTo>
                  <a:lnTo>
                    <a:pt x="959091" y="57108"/>
                  </a:lnTo>
                  <a:lnTo>
                    <a:pt x="944258" y="40208"/>
                  </a:lnTo>
                  <a:lnTo>
                    <a:pt x="925737" y="26582"/>
                  </a:lnTo>
                  <a:lnTo>
                    <a:pt x="916225" y="22288"/>
                  </a:lnTo>
                  <a:close/>
                </a:path>
                <a:path w="1372870" h="235584">
                  <a:moveTo>
                    <a:pt x="1029754" y="9423"/>
                  </a:moveTo>
                  <a:lnTo>
                    <a:pt x="1029741" y="16941"/>
                  </a:lnTo>
                  <a:lnTo>
                    <a:pt x="1038319" y="17297"/>
                  </a:lnTo>
                  <a:lnTo>
                    <a:pt x="1045356" y="18329"/>
                  </a:lnTo>
                  <a:lnTo>
                    <a:pt x="1050840" y="20042"/>
                  </a:lnTo>
                  <a:lnTo>
                    <a:pt x="1054760" y="22440"/>
                  </a:lnTo>
                  <a:lnTo>
                    <a:pt x="1058939" y="26047"/>
                  </a:lnTo>
                  <a:lnTo>
                    <a:pt x="1061034" y="33286"/>
                  </a:lnTo>
                  <a:lnTo>
                    <a:pt x="1060581" y="196392"/>
                  </a:lnTo>
                  <a:lnTo>
                    <a:pt x="1060551" y="207086"/>
                  </a:lnTo>
                  <a:lnTo>
                    <a:pt x="1029170" y="223278"/>
                  </a:lnTo>
                  <a:lnTo>
                    <a:pt x="1029144" y="230797"/>
                  </a:lnTo>
                  <a:lnTo>
                    <a:pt x="1137221" y="231089"/>
                  </a:lnTo>
                  <a:lnTo>
                    <a:pt x="1137247" y="223583"/>
                  </a:lnTo>
                  <a:lnTo>
                    <a:pt x="1130485" y="223278"/>
                  </a:lnTo>
                  <a:lnTo>
                    <a:pt x="1129263" y="223278"/>
                  </a:lnTo>
                  <a:lnTo>
                    <a:pt x="1121778" y="222115"/>
                  </a:lnTo>
                  <a:lnTo>
                    <a:pt x="1105967" y="196392"/>
                  </a:lnTo>
                  <a:lnTo>
                    <a:pt x="1106394" y="44119"/>
                  </a:lnTo>
                  <a:lnTo>
                    <a:pt x="1136153" y="17297"/>
                  </a:lnTo>
                  <a:lnTo>
                    <a:pt x="1137818" y="17297"/>
                  </a:lnTo>
                  <a:lnTo>
                    <a:pt x="1137844" y="9728"/>
                  </a:lnTo>
                  <a:lnTo>
                    <a:pt x="1029754" y="9423"/>
                  </a:lnTo>
                  <a:close/>
                </a:path>
                <a:path w="1372870" h="235584">
                  <a:moveTo>
                    <a:pt x="1185545" y="9867"/>
                  </a:moveTo>
                  <a:lnTo>
                    <a:pt x="1185532" y="17398"/>
                  </a:lnTo>
                  <a:lnTo>
                    <a:pt x="1196683" y="17398"/>
                  </a:lnTo>
                  <a:lnTo>
                    <a:pt x="1204188" y="19215"/>
                  </a:lnTo>
                  <a:lnTo>
                    <a:pt x="1207922" y="22821"/>
                  </a:lnTo>
                  <a:lnTo>
                    <a:pt x="1210090" y="24879"/>
                  </a:lnTo>
                  <a:lnTo>
                    <a:pt x="1211686" y="26479"/>
                  </a:lnTo>
                  <a:lnTo>
                    <a:pt x="1213495" y="33400"/>
                  </a:lnTo>
                  <a:lnTo>
                    <a:pt x="1213390" y="93465"/>
                  </a:lnTo>
                  <a:lnTo>
                    <a:pt x="1213108" y="196811"/>
                  </a:lnTo>
                  <a:lnTo>
                    <a:pt x="1213017" y="207746"/>
                  </a:lnTo>
                  <a:lnTo>
                    <a:pt x="1211135" y="214744"/>
                  </a:lnTo>
                  <a:lnTo>
                    <a:pt x="1207376" y="218338"/>
                  </a:lnTo>
                  <a:lnTo>
                    <a:pt x="1203617" y="221970"/>
                  </a:lnTo>
                  <a:lnTo>
                    <a:pt x="1196111" y="223748"/>
                  </a:lnTo>
                  <a:lnTo>
                    <a:pt x="1184948" y="223748"/>
                  </a:lnTo>
                  <a:lnTo>
                    <a:pt x="1184935" y="231228"/>
                  </a:lnTo>
                  <a:lnTo>
                    <a:pt x="1284833" y="231508"/>
                  </a:lnTo>
                  <a:lnTo>
                    <a:pt x="1284859" y="223989"/>
                  </a:lnTo>
                  <a:lnTo>
                    <a:pt x="1273913" y="223989"/>
                  </a:lnTo>
                  <a:lnTo>
                    <a:pt x="1266406" y="222148"/>
                  </a:lnTo>
                  <a:lnTo>
                    <a:pt x="1262723" y="218592"/>
                  </a:lnTo>
                  <a:lnTo>
                    <a:pt x="1258989" y="215049"/>
                  </a:lnTo>
                  <a:lnTo>
                    <a:pt x="1257147" y="207746"/>
                  </a:lnTo>
                  <a:lnTo>
                    <a:pt x="1257338" y="139090"/>
                  </a:lnTo>
                  <a:lnTo>
                    <a:pt x="1282865" y="139090"/>
                  </a:lnTo>
                  <a:lnTo>
                    <a:pt x="1304071" y="138100"/>
                  </a:lnTo>
                  <a:lnTo>
                    <a:pt x="1322389" y="135004"/>
                  </a:lnTo>
                  <a:lnTo>
                    <a:pt x="1337824" y="129807"/>
                  </a:lnTo>
                  <a:lnTo>
                    <a:pt x="1345457" y="125374"/>
                  </a:lnTo>
                  <a:lnTo>
                    <a:pt x="1257376" y="125374"/>
                  </a:lnTo>
                  <a:lnTo>
                    <a:pt x="1257494" y="82743"/>
                  </a:lnTo>
                  <a:lnTo>
                    <a:pt x="1257603" y="43280"/>
                  </a:lnTo>
                  <a:lnTo>
                    <a:pt x="1269382" y="23825"/>
                  </a:lnTo>
                  <a:lnTo>
                    <a:pt x="1348823" y="23825"/>
                  </a:lnTo>
                  <a:lnTo>
                    <a:pt x="1341946" y="19380"/>
                  </a:lnTo>
                  <a:lnTo>
                    <a:pt x="1328944" y="14297"/>
                  </a:lnTo>
                  <a:lnTo>
                    <a:pt x="1313937" y="11227"/>
                  </a:lnTo>
                  <a:lnTo>
                    <a:pt x="1296937" y="10172"/>
                  </a:lnTo>
                  <a:lnTo>
                    <a:pt x="1185545" y="9867"/>
                  </a:lnTo>
                  <a:close/>
                </a:path>
                <a:path w="1372870" h="235584">
                  <a:moveTo>
                    <a:pt x="1348823" y="23825"/>
                  </a:moveTo>
                  <a:lnTo>
                    <a:pt x="1278547" y="23825"/>
                  </a:lnTo>
                  <a:lnTo>
                    <a:pt x="1289359" y="24638"/>
                  </a:lnTo>
                  <a:lnTo>
                    <a:pt x="1298930" y="27016"/>
                  </a:lnTo>
                  <a:lnTo>
                    <a:pt x="1326614" y="60398"/>
                  </a:lnTo>
                  <a:lnTo>
                    <a:pt x="1327404" y="70650"/>
                  </a:lnTo>
                  <a:lnTo>
                    <a:pt x="1326511" y="82743"/>
                  </a:lnTo>
                  <a:lnTo>
                    <a:pt x="1306074" y="117203"/>
                  </a:lnTo>
                  <a:lnTo>
                    <a:pt x="1276058" y="125374"/>
                  </a:lnTo>
                  <a:lnTo>
                    <a:pt x="1345457" y="125374"/>
                  </a:lnTo>
                  <a:lnTo>
                    <a:pt x="1371347" y="87719"/>
                  </a:lnTo>
                  <a:lnTo>
                    <a:pt x="1372781" y="71754"/>
                  </a:lnTo>
                  <a:lnTo>
                    <a:pt x="1371572" y="58038"/>
                  </a:lnTo>
                  <a:lnTo>
                    <a:pt x="1367866" y="45931"/>
                  </a:lnTo>
                  <a:lnTo>
                    <a:pt x="1361655" y="35416"/>
                  </a:lnTo>
                  <a:lnTo>
                    <a:pt x="1352931" y="26479"/>
                  </a:lnTo>
                  <a:lnTo>
                    <a:pt x="1348823" y="23825"/>
                  </a:lnTo>
                  <a:close/>
                </a:path>
              </a:pathLst>
            </a:custGeom>
            <a:solidFill>
              <a:srgbClr val="EC22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92148" y="571784"/>
              <a:ext cx="1375206" cy="10925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979014" y="524615"/>
              <a:ext cx="1402080" cy="12700"/>
            </a:xfrm>
            <a:custGeom>
              <a:avLst/>
              <a:gdLst/>
              <a:ahLst/>
              <a:cxnLst/>
              <a:rect l="l" t="t" r="r" b="b"/>
              <a:pathLst>
                <a:path w="1402079" h="12700">
                  <a:moveTo>
                    <a:pt x="25" y="0"/>
                  </a:moveTo>
                  <a:lnTo>
                    <a:pt x="0" y="8343"/>
                  </a:lnTo>
                  <a:lnTo>
                    <a:pt x="1401775" y="12255"/>
                  </a:lnTo>
                  <a:lnTo>
                    <a:pt x="1401800" y="389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CB0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3805390"/>
              <a:ext cx="7559992" cy="139124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978360" y="759485"/>
              <a:ext cx="1402080" cy="12700"/>
            </a:xfrm>
            <a:custGeom>
              <a:avLst/>
              <a:gdLst/>
              <a:ahLst/>
              <a:cxnLst/>
              <a:rect l="l" t="t" r="r" b="b"/>
              <a:pathLst>
                <a:path w="1402079" h="12700">
                  <a:moveTo>
                    <a:pt x="260413" y="723"/>
                  </a:moveTo>
                  <a:lnTo>
                    <a:pt x="25" y="0"/>
                  </a:lnTo>
                  <a:lnTo>
                    <a:pt x="0" y="8343"/>
                  </a:lnTo>
                  <a:lnTo>
                    <a:pt x="260388" y="9067"/>
                  </a:lnTo>
                  <a:lnTo>
                    <a:pt x="260413" y="723"/>
                  </a:lnTo>
                  <a:close/>
                </a:path>
                <a:path w="1402079" h="12700">
                  <a:moveTo>
                    <a:pt x="1401813" y="3898"/>
                  </a:moveTo>
                  <a:lnTo>
                    <a:pt x="1141425" y="3175"/>
                  </a:lnTo>
                  <a:lnTo>
                    <a:pt x="1141399" y="11518"/>
                  </a:lnTo>
                  <a:lnTo>
                    <a:pt x="1401787" y="12242"/>
                  </a:lnTo>
                  <a:lnTo>
                    <a:pt x="1401813" y="3898"/>
                  </a:lnTo>
                  <a:close/>
                </a:path>
              </a:pathLst>
            </a:custGeom>
            <a:solidFill>
              <a:srgbClr val="221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9677" y="2852776"/>
              <a:ext cx="2866631" cy="1639277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5997028" y="824942"/>
            <a:ext cx="1374140" cy="1270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50" spc="-35" dirty="0">
                <a:solidFill>
                  <a:srgbClr val="221E1F"/>
                </a:solidFill>
                <a:latin typeface="Arial Black"/>
                <a:cs typeface="Arial Black"/>
              </a:rPr>
              <a:t>Under</a:t>
            </a:r>
            <a:r>
              <a:rPr sz="650" spc="-25" dirty="0">
                <a:solidFill>
                  <a:srgbClr val="221E1F"/>
                </a:solidFill>
                <a:latin typeface="Arial Black"/>
                <a:cs typeface="Arial Black"/>
              </a:rPr>
              <a:t> </a:t>
            </a:r>
            <a:r>
              <a:rPr sz="650" spc="-60" dirty="0">
                <a:solidFill>
                  <a:srgbClr val="221E1F"/>
                </a:solidFill>
                <a:latin typeface="Arial Black"/>
                <a:cs typeface="Arial Black"/>
              </a:rPr>
              <a:t>Section</a:t>
            </a:r>
            <a:r>
              <a:rPr sz="650" spc="-20" dirty="0">
                <a:solidFill>
                  <a:srgbClr val="221E1F"/>
                </a:solidFill>
                <a:latin typeface="Arial Black"/>
                <a:cs typeface="Arial Black"/>
              </a:rPr>
              <a:t> </a:t>
            </a:r>
            <a:r>
              <a:rPr sz="650" spc="-45" dirty="0">
                <a:solidFill>
                  <a:srgbClr val="221E1F"/>
                </a:solidFill>
                <a:latin typeface="Arial Black"/>
                <a:cs typeface="Arial Black"/>
              </a:rPr>
              <a:t>2(f)</a:t>
            </a:r>
            <a:r>
              <a:rPr sz="650" spc="-20" dirty="0">
                <a:solidFill>
                  <a:srgbClr val="221E1F"/>
                </a:solidFill>
                <a:latin typeface="Arial Black"/>
                <a:cs typeface="Arial Black"/>
              </a:rPr>
              <a:t> </a:t>
            </a:r>
            <a:r>
              <a:rPr sz="650" spc="-95" dirty="0">
                <a:solidFill>
                  <a:srgbClr val="221E1F"/>
                </a:solidFill>
                <a:latin typeface="Arial Black"/>
                <a:cs typeface="Arial Black"/>
              </a:rPr>
              <a:t>&amp;</a:t>
            </a:r>
            <a:r>
              <a:rPr sz="650" spc="-25" dirty="0">
                <a:solidFill>
                  <a:srgbClr val="221E1F"/>
                </a:solidFill>
                <a:latin typeface="Arial Black"/>
                <a:cs typeface="Arial Black"/>
              </a:rPr>
              <a:t> </a:t>
            </a:r>
            <a:r>
              <a:rPr sz="650" spc="-60" dirty="0">
                <a:solidFill>
                  <a:srgbClr val="221E1F"/>
                </a:solidFill>
                <a:latin typeface="Arial Black"/>
                <a:cs typeface="Arial Black"/>
              </a:rPr>
              <a:t>12(B)</a:t>
            </a:r>
            <a:r>
              <a:rPr sz="650" spc="-20" dirty="0">
                <a:solidFill>
                  <a:srgbClr val="221E1F"/>
                </a:solidFill>
                <a:latin typeface="Arial Black"/>
                <a:cs typeface="Arial Black"/>
              </a:rPr>
              <a:t> </a:t>
            </a:r>
            <a:r>
              <a:rPr sz="650" spc="-25" dirty="0">
                <a:solidFill>
                  <a:srgbClr val="221E1F"/>
                </a:solidFill>
                <a:latin typeface="Arial Black"/>
                <a:cs typeface="Arial Black"/>
              </a:rPr>
              <a:t>of</a:t>
            </a:r>
            <a:r>
              <a:rPr sz="650" spc="-20" dirty="0">
                <a:solidFill>
                  <a:srgbClr val="221E1F"/>
                </a:solidFill>
                <a:latin typeface="Arial Black"/>
                <a:cs typeface="Arial Black"/>
              </a:rPr>
              <a:t> </a:t>
            </a:r>
            <a:r>
              <a:rPr sz="650" spc="-25" dirty="0">
                <a:solidFill>
                  <a:srgbClr val="221E1F"/>
                </a:solidFill>
                <a:latin typeface="Arial Black"/>
                <a:cs typeface="Arial Black"/>
              </a:rPr>
              <a:t>UGC</a:t>
            </a:r>
            <a:endParaRPr sz="650">
              <a:latin typeface="Arial Black"/>
              <a:cs typeface="Arial Black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64794" y="5373052"/>
            <a:ext cx="1566100" cy="288417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419939" y="1489131"/>
            <a:ext cx="3673322" cy="145296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795"/>
              </a:lnSpc>
              <a:spcBef>
                <a:spcPts val="130"/>
              </a:spcBef>
            </a:pP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AI &amp; Data Analytics in Drug Discovery and Healthcare </a:t>
            </a:r>
          </a:p>
          <a:p>
            <a:pPr marL="12700">
              <a:lnSpc>
                <a:spcPts val="2795"/>
              </a:lnSpc>
              <a:spcBef>
                <a:spcPts val="130"/>
              </a:spcBef>
            </a:pP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AY- 2026-27 SEM  </a:t>
            </a: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III</a:t>
            </a:r>
            <a:endParaRPr dirty="0">
              <a:solidFill>
                <a:schemeClr val="bg1"/>
              </a:solidFill>
              <a:latin typeface="Arial"/>
              <a:cs typeface="Arial"/>
            </a:endParaRPr>
          </a:p>
          <a:p>
            <a:pPr marR="1263015" algn="ctr">
              <a:lnSpc>
                <a:spcPts val="2695"/>
              </a:lnSpc>
            </a:pPr>
            <a:endParaRPr sz="2350" dirty="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860" y="10055097"/>
            <a:ext cx="7552690" cy="302260"/>
          </a:xfrm>
          <a:custGeom>
            <a:avLst/>
            <a:gdLst/>
            <a:ahLst/>
            <a:cxnLst/>
            <a:rect l="l" t="t" r="r" b="b"/>
            <a:pathLst>
              <a:path w="7552690" h="302259">
                <a:moveTo>
                  <a:pt x="7552283" y="0"/>
                </a:moveTo>
                <a:lnTo>
                  <a:pt x="0" y="0"/>
                </a:lnTo>
                <a:lnTo>
                  <a:pt x="0" y="301980"/>
                </a:lnTo>
                <a:lnTo>
                  <a:pt x="7552283" y="301980"/>
                </a:lnTo>
                <a:lnTo>
                  <a:pt x="7552283" y="0"/>
                </a:lnTo>
                <a:close/>
              </a:path>
            </a:pathLst>
          </a:custGeom>
          <a:solidFill>
            <a:srgbClr val="2C7AA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334272" y="10449690"/>
            <a:ext cx="181382" cy="164785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261298" y="10394547"/>
            <a:ext cx="4560570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332990" algn="l"/>
              </a:tabLst>
            </a:pPr>
            <a:r>
              <a:rPr sz="1450" spc="-20" dirty="0">
                <a:solidFill>
                  <a:srgbClr val="231F20"/>
                </a:solidFill>
                <a:latin typeface="Times New Roman"/>
                <a:cs typeface="Times New Roman"/>
              </a:rPr>
              <a:t>1800-212-2714</a:t>
            </a:r>
            <a:r>
              <a:rPr sz="1450" dirty="0">
                <a:solidFill>
                  <a:srgbClr val="231F20"/>
                </a:solidFill>
                <a:latin typeface="Times New Roman"/>
                <a:cs typeface="Times New Roman"/>
              </a:rPr>
              <a:t>	</a:t>
            </a:r>
            <a:r>
              <a:rPr sz="1450" spc="-10" dirty="0">
                <a:solidFill>
                  <a:srgbClr val="231F20"/>
                </a:solidFill>
                <a:latin typeface="Times New Roman"/>
                <a:cs typeface="Times New Roman"/>
                <a:hlinkClick r:id="rId12"/>
              </a:rPr>
              <a:t>info@sandipuniversity.edu.in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91620" y="10415465"/>
            <a:ext cx="2091055" cy="2216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50" spc="-10" dirty="0">
                <a:solidFill>
                  <a:srgbClr val="231F20"/>
                </a:solidFill>
                <a:latin typeface="Tahoma"/>
                <a:cs typeface="Tahoma"/>
                <a:hlinkClick r:id="rId13"/>
              </a:rPr>
              <a:t>www.sandipuniversity.edu.in</a:t>
            </a:r>
            <a:endParaRPr sz="1250">
              <a:latin typeface="Tahoma"/>
              <a:cs typeface="Tahoma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246133" y="10453237"/>
            <a:ext cx="182600" cy="181610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7688" y="10473634"/>
            <a:ext cx="99339" cy="117981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403578" y="10044940"/>
            <a:ext cx="6753225" cy="2571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Campus:</a:t>
            </a:r>
            <a:r>
              <a:rPr sz="15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Mahiravani,</a:t>
            </a:r>
            <a:r>
              <a:rPr sz="15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Trimbak</a:t>
            </a:r>
            <a:r>
              <a:rPr sz="15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Road,</a:t>
            </a:r>
            <a:r>
              <a:rPr sz="15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Tal</a:t>
            </a:r>
            <a:r>
              <a:rPr sz="15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sz="15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Dist.</a:t>
            </a:r>
            <a:r>
              <a:rPr sz="15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Nashik–422213,</a:t>
            </a:r>
            <a:r>
              <a:rPr sz="15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/>
                <a:cs typeface="Times New Roman"/>
              </a:rPr>
              <a:t>Maharashtra,</a:t>
            </a:r>
            <a:r>
              <a:rPr sz="15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Times New Roman"/>
                <a:cs typeface="Times New Roman"/>
              </a:rPr>
              <a:t>India.</a:t>
            </a:r>
            <a:endParaRPr sz="1500">
              <a:latin typeface="Times New Roman"/>
              <a:cs typeface="Times New Roman"/>
            </a:endParaRPr>
          </a:p>
        </p:txBody>
      </p:sp>
      <p:pic>
        <p:nvPicPr>
          <p:cNvPr id="29" name="object 2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132231" y="4236865"/>
            <a:ext cx="926668" cy="926668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1241846" y="4521535"/>
            <a:ext cx="708025" cy="175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50" b="1" spc="-210" dirty="0">
                <a:solidFill>
                  <a:srgbClr val="FFFFFF"/>
                </a:solidFill>
                <a:latin typeface="Trebuchet MS"/>
                <a:cs typeface="Trebuchet MS"/>
              </a:rPr>
              <a:t>COURSE</a:t>
            </a:r>
            <a:r>
              <a:rPr sz="950" b="1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50" b="1" spc="-204" dirty="0">
                <a:solidFill>
                  <a:srgbClr val="FFFFFF"/>
                </a:solidFill>
                <a:latin typeface="Trebuchet MS"/>
                <a:cs typeface="Trebuchet MS"/>
              </a:rPr>
              <a:t>DURATION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58490" y="4587184"/>
            <a:ext cx="1459865" cy="10750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15975">
              <a:lnSpc>
                <a:spcPct val="100000"/>
              </a:lnSpc>
              <a:spcBef>
                <a:spcPts val="110"/>
              </a:spcBef>
            </a:pPr>
            <a:r>
              <a:rPr sz="2300" b="1" spc="-450" dirty="0">
                <a:solidFill>
                  <a:srgbClr val="FFFFFF"/>
                </a:solidFill>
                <a:latin typeface="Trebuchet MS"/>
                <a:cs typeface="Trebuchet MS"/>
              </a:rPr>
              <a:t>30</a:t>
            </a:r>
            <a:r>
              <a:rPr sz="2300" b="1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300" b="1" spc="-500" dirty="0">
                <a:solidFill>
                  <a:srgbClr val="FFFFFF"/>
                </a:solidFill>
                <a:latin typeface="Trebuchet MS"/>
                <a:cs typeface="Trebuchet MS"/>
              </a:rPr>
              <a:t>HRS</a:t>
            </a:r>
            <a:endParaRPr sz="23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endParaRPr sz="23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Modules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10057" y="6756996"/>
            <a:ext cx="2185670" cy="284480"/>
          </a:xfrm>
          <a:custGeom>
            <a:avLst/>
            <a:gdLst/>
            <a:ahLst/>
            <a:cxnLst/>
            <a:rect l="l" t="t" r="r" b="b"/>
            <a:pathLst>
              <a:path w="2185670" h="284479">
                <a:moveTo>
                  <a:pt x="2185403" y="0"/>
                </a:moveTo>
                <a:lnTo>
                  <a:pt x="0" y="0"/>
                </a:lnTo>
                <a:lnTo>
                  <a:pt x="0" y="283984"/>
                </a:lnTo>
                <a:lnTo>
                  <a:pt x="2185403" y="283984"/>
                </a:lnTo>
                <a:lnTo>
                  <a:pt x="2185403" y="0"/>
                </a:lnTo>
                <a:close/>
              </a:path>
            </a:pathLst>
          </a:custGeom>
          <a:solidFill>
            <a:srgbClr val="D71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5462" y="8383803"/>
            <a:ext cx="2185670" cy="284480"/>
          </a:xfrm>
          <a:custGeom>
            <a:avLst/>
            <a:gdLst/>
            <a:ahLst/>
            <a:cxnLst/>
            <a:rect l="l" t="t" r="r" b="b"/>
            <a:pathLst>
              <a:path w="2185670" h="284479">
                <a:moveTo>
                  <a:pt x="2185403" y="0"/>
                </a:moveTo>
                <a:lnTo>
                  <a:pt x="0" y="0"/>
                </a:lnTo>
                <a:lnTo>
                  <a:pt x="0" y="283984"/>
                </a:lnTo>
                <a:lnTo>
                  <a:pt x="2185403" y="283984"/>
                </a:lnTo>
                <a:lnTo>
                  <a:pt x="2185403" y="0"/>
                </a:lnTo>
                <a:close/>
              </a:path>
            </a:pathLst>
          </a:custGeom>
          <a:solidFill>
            <a:srgbClr val="D71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46726" y="8362595"/>
            <a:ext cx="2185670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8610">
              <a:lnSpc>
                <a:spcPts val="1964"/>
              </a:lnSpc>
            </a:pP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Course</a:t>
            </a:r>
            <a:r>
              <a:rPr sz="17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outcome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57005" y="6809560"/>
            <a:ext cx="2138722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875">
              <a:lnSpc>
                <a:spcPts val="1960"/>
              </a:lnSpc>
            </a:pP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Course</a:t>
            </a:r>
            <a:r>
              <a:rPr sz="17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objective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46726" y="7049408"/>
            <a:ext cx="6179185" cy="8976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lang="en-US" sz="1100" dirty="0" smtClean="0"/>
              <a:t>Understand the basic concepts of Artificial Intelligence (AI), Machine Learning (ML), and Data Analytics in pharmaceutical sciences.</a:t>
            </a:r>
          </a:p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lang="en-US" sz="1100" dirty="0" smtClean="0"/>
              <a:t>Explain the role of AI in drug discovery, development, and personalized medicine.</a:t>
            </a:r>
          </a:p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lang="en-US" sz="1100" dirty="0" smtClean="0"/>
              <a:t>Introduce students to healthcare datasets and data visualization techniques.</a:t>
            </a:r>
          </a:p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lang="en-US" sz="1100" dirty="0" smtClean="0"/>
              <a:t>Build basic skills in data handling, interpretation, and decision-making in pharmaceutical research.</a:t>
            </a:r>
            <a:endParaRPr sz="1100" dirty="0">
              <a:solidFill>
                <a:schemeClr val="tx1"/>
              </a:solidFill>
              <a:latin typeface="Arial MT"/>
              <a:cs typeface="Arial MT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60693" y="7119710"/>
            <a:ext cx="62865" cy="52069"/>
          </a:xfrm>
          <a:custGeom>
            <a:avLst/>
            <a:gdLst/>
            <a:ahLst/>
            <a:cxnLst/>
            <a:rect l="l" t="t" r="r" b="b"/>
            <a:pathLst>
              <a:path w="62865" h="52070">
                <a:moveTo>
                  <a:pt x="40881" y="0"/>
                </a:moveTo>
                <a:lnTo>
                  <a:pt x="0" y="0"/>
                </a:lnTo>
                <a:lnTo>
                  <a:pt x="21780" y="25984"/>
                </a:lnTo>
                <a:lnTo>
                  <a:pt x="0" y="51968"/>
                </a:lnTo>
                <a:lnTo>
                  <a:pt x="40881" y="51968"/>
                </a:lnTo>
                <a:lnTo>
                  <a:pt x="62649" y="25984"/>
                </a:lnTo>
                <a:lnTo>
                  <a:pt x="40881" y="0"/>
                </a:lnTo>
                <a:close/>
              </a:path>
            </a:pathLst>
          </a:custGeom>
          <a:solidFill>
            <a:srgbClr val="D71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0693" y="7409496"/>
            <a:ext cx="62865" cy="52069"/>
          </a:xfrm>
          <a:custGeom>
            <a:avLst/>
            <a:gdLst/>
            <a:ahLst/>
            <a:cxnLst/>
            <a:rect l="l" t="t" r="r" b="b"/>
            <a:pathLst>
              <a:path w="62865" h="52070">
                <a:moveTo>
                  <a:pt x="40881" y="0"/>
                </a:moveTo>
                <a:lnTo>
                  <a:pt x="0" y="0"/>
                </a:lnTo>
                <a:lnTo>
                  <a:pt x="21780" y="25984"/>
                </a:lnTo>
                <a:lnTo>
                  <a:pt x="0" y="51968"/>
                </a:lnTo>
                <a:lnTo>
                  <a:pt x="40881" y="51968"/>
                </a:lnTo>
                <a:lnTo>
                  <a:pt x="62649" y="25984"/>
                </a:lnTo>
                <a:lnTo>
                  <a:pt x="40881" y="0"/>
                </a:lnTo>
                <a:close/>
              </a:path>
            </a:pathLst>
          </a:custGeom>
          <a:solidFill>
            <a:srgbClr val="D71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0693" y="7695340"/>
            <a:ext cx="62865" cy="52069"/>
          </a:xfrm>
          <a:custGeom>
            <a:avLst/>
            <a:gdLst/>
            <a:ahLst/>
            <a:cxnLst/>
            <a:rect l="l" t="t" r="r" b="b"/>
            <a:pathLst>
              <a:path w="62865" h="52070">
                <a:moveTo>
                  <a:pt x="40881" y="0"/>
                </a:moveTo>
                <a:lnTo>
                  <a:pt x="0" y="0"/>
                </a:lnTo>
                <a:lnTo>
                  <a:pt x="21780" y="25984"/>
                </a:lnTo>
                <a:lnTo>
                  <a:pt x="0" y="51968"/>
                </a:lnTo>
                <a:lnTo>
                  <a:pt x="40881" y="51968"/>
                </a:lnTo>
                <a:lnTo>
                  <a:pt x="62649" y="25984"/>
                </a:lnTo>
                <a:lnTo>
                  <a:pt x="40881" y="0"/>
                </a:lnTo>
                <a:close/>
              </a:path>
            </a:pathLst>
          </a:custGeom>
          <a:solidFill>
            <a:srgbClr val="D71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10056" y="8763834"/>
            <a:ext cx="6215855" cy="13639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800"/>
              </a:lnSpc>
              <a:spcBef>
                <a:spcPts val="100"/>
              </a:spcBef>
            </a:pPr>
            <a:r>
              <a:rPr lang="en-US" sz="1100" dirty="0" smtClean="0">
                <a:solidFill>
                  <a:schemeClr val="tx1"/>
                </a:solidFill>
              </a:rPr>
              <a:t>students will be able to:</a:t>
            </a:r>
          </a:p>
          <a:p>
            <a:pPr marL="12700" marR="5080">
              <a:lnSpc>
                <a:spcPct val="122800"/>
              </a:lnSpc>
              <a:spcBef>
                <a:spcPts val="100"/>
              </a:spcBef>
            </a:pPr>
            <a:r>
              <a:rPr lang="en-US" sz="1100" dirty="0" smtClean="0">
                <a:solidFill>
                  <a:schemeClr val="tx1"/>
                </a:solidFill>
              </a:rPr>
              <a:t>Explain the fundamentals of AI, machine learning, and data analytics in healthcare.</a:t>
            </a:r>
          </a:p>
          <a:p>
            <a:pPr marL="12700" marR="5080">
              <a:lnSpc>
                <a:spcPct val="122800"/>
              </a:lnSpc>
              <a:spcBef>
                <a:spcPts val="100"/>
              </a:spcBef>
            </a:pPr>
            <a:r>
              <a:rPr lang="en-US" sz="1100" dirty="0" smtClean="0">
                <a:solidFill>
                  <a:schemeClr val="tx1"/>
                </a:solidFill>
              </a:rPr>
              <a:t>Analyze healthcare and pharmaceutical datasets using basic analytical tools.</a:t>
            </a:r>
          </a:p>
          <a:p>
            <a:pPr marL="12700" marR="5080">
              <a:lnSpc>
                <a:spcPct val="122800"/>
              </a:lnSpc>
              <a:spcBef>
                <a:spcPts val="100"/>
              </a:spcBef>
            </a:pPr>
            <a:r>
              <a:rPr lang="en-IN" sz="1100" dirty="0" smtClean="0">
                <a:solidFill>
                  <a:schemeClr val="tx1"/>
                </a:solidFill>
              </a:rPr>
              <a:t>Apply AI concepts in pharmacovigilance, diagnostics, and personalized </a:t>
            </a:r>
            <a:r>
              <a:rPr lang="en-IN" sz="1100" dirty="0" smtClean="0">
                <a:solidFill>
                  <a:schemeClr val="tx1"/>
                </a:solidFill>
              </a:rPr>
              <a:t>medicine</a:t>
            </a:r>
            <a:r>
              <a:rPr lang="en-IN" sz="1100" dirty="0" smtClean="0"/>
              <a:t>.</a:t>
            </a:r>
          </a:p>
          <a:p>
            <a:pPr marL="12700" marR="5080">
              <a:lnSpc>
                <a:spcPct val="122800"/>
              </a:lnSpc>
              <a:spcBef>
                <a:spcPts val="100"/>
              </a:spcBef>
            </a:pPr>
            <a:r>
              <a:rPr lang="en-IN" sz="1100" b="1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lang="en-IN" sz="1100" b="1" smtClean="0">
                <a:solidFill>
                  <a:schemeClr val="tx1"/>
                </a:solidFill>
                <a:latin typeface="Arial MT"/>
                <a:cs typeface="Arial MT"/>
              </a:rPr>
              <a:t>                                                                                                                                                </a:t>
            </a:r>
            <a:r>
              <a:rPr lang="en-IN" sz="1200" b="1" smtClean="0">
                <a:solidFill>
                  <a:schemeClr val="tx1"/>
                </a:solidFill>
                <a:latin typeface="Arial MT"/>
                <a:cs typeface="Arial MT"/>
              </a:rPr>
              <a:t>Agency</a:t>
            </a:r>
            <a:endParaRPr lang="en-IN" sz="1200" b="1" dirty="0" smtClean="0">
              <a:solidFill>
                <a:schemeClr val="tx1"/>
              </a:solidFill>
              <a:latin typeface="Arial MT"/>
              <a:cs typeface="Arial MT"/>
            </a:endParaRPr>
          </a:p>
          <a:p>
            <a:pPr marL="12700" marR="5080" algn="r">
              <a:lnSpc>
                <a:spcPct val="122800"/>
              </a:lnSpc>
              <a:spcBef>
                <a:spcPts val="100"/>
              </a:spcBef>
            </a:pPr>
            <a:r>
              <a:rPr lang="en-IN" sz="1200" b="1" dirty="0" smtClean="0">
                <a:solidFill>
                  <a:schemeClr val="tx1"/>
                </a:solidFill>
                <a:latin typeface="Arial MT"/>
                <a:cs typeface="Arial MT"/>
              </a:rPr>
              <a:t>Six </a:t>
            </a:r>
            <a:r>
              <a:rPr lang="en-IN" sz="1200" b="1" dirty="0" err="1" smtClean="0">
                <a:solidFill>
                  <a:schemeClr val="tx1"/>
                </a:solidFill>
                <a:latin typeface="Arial MT"/>
                <a:cs typeface="Arial MT"/>
              </a:rPr>
              <a:t>laddert</a:t>
            </a:r>
            <a:endParaRPr lang="en-IN" sz="1200" b="1" dirty="0">
              <a:solidFill>
                <a:schemeClr val="tx1"/>
              </a:solidFill>
              <a:latin typeface="Arial MT"/>
              <a:cs typeface="Arial MT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85734" y="8744363"/>
            <a:ext cx="62865" cy="52069"/>
          </a:xfrm>
          <a:custGeom>
            <a:avLst/>
            <a:gdLst/>
            <a:ahLst/>
            <a:cxnLst/>
            <a:rect l="l" t="t" r="r" b="b"/>
            <a:pathLst>
              <a:path w="62865" h="52070">
                <a:moveTo>
                  <a:pt x="40881" y="0"/>
                </a:moveTo>
                <a:lnTo>
                  <a:pt x="0" y="0"/>
                </a:lnTo>
                <a:lnTo>
                  <a:pt x="21780" y="25984"/>
                </a:lnTo>
                <a:lnTo>
                  <a:pt x="0" y="51968"/>
                </a:lnTo>
                <a:lnTo>
                  <a:pt x="40881" y="51968"/>
                </a:lnTo>
                <a:lnTo>
                  <a:pt x="62649" y="25984"/>
                </a:lnTo>
                <a:lnTo>
                  <a:pt x="40881" y="0"/>
                </a:lnTo>
                <a:close/>
              </a:path>
            </a:pathLst>
          </a:custGeom>
          <a:solidFill>
            <a:srgbClr val="D71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4140" y="8921935"/>
            <a:ext cx="62865" cy="52069"/>
          </a:xfrm>
          <a:custGeom>
            <a:avLst/>
            <a:gdLst/>
            <a:ahLst/>
            <a:cxnLst/>
            <a:rect l="l" t="t" r="r" b="b"/>
            <a:pathLst>
              <a:path w="62865" h="52070">
                <a:moveTo>
                  <a:pt x="40881" y="0"/>
                </a:moveTo>
                <a:lnTo>
                  <a:pt x="0" y="0"/>
                </a:lnTo>
                <a:lnTo>
                  <a:pt x="21780" y="25984"/>
                </a:lnTo>
                <a:lnTo>
                  <a:pt x="0" y="51968"/>
                </a:lnTo>
                <a:lnTo>
                  <a:pt x="40881" y="51968"/>
                </a:lnTo>
                <a:lnTo>
                  <a:pt x="62649" y="25984"/>
                </a:lnTo>
                <a:lnTo>
                  <a:pt x="40881" y="0"/>
                </a:lnTo>
                <a:close/>
              </a:path>
            </a:pathLst>
          </a:custGeom>
          <a:solidFill>
            <a:srgbClr val="D71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85734" y="9098375"/>
            <a:ext cx="62865" cy="52069"/>
          </a:xfrm>
          <a:custGeom>
            <a:avLst/>
            <a:gdLst/>
            <a:ahLst/>
            <a:cxnLst/>
            <a:rect l="l" t="t" r="r" b="b"/>
            <a:pathLst>
              <a:path w="62865" h="52070">
                <a:moveTo>
                  <a:pt x="40881" y="0"/>
                </a:moveTo>
                <a:lnTo>
                  <a:pt x="0" y="0"/>
                </a:lnTo>
                <a:lnTo>
                  <a:pt x="21780" y="25984"/>
                </a:lnTo>
                <a:lnTo>
                  <a:pt x="0" y="51968"/>
                </a:lnTo>
                <a:lnTo>
                  <a:pt x="40881" y="51968"/>
                </a:lnTo>
                <a:lnTo>
                  <a:pt x="62649" y="25984"/>
                </a:lnTo>
                <a:lnTo>
                  <a:pt x="40881" y="0"/>
                </a:lnTo>
                <a:close/>
              </a:path>
            </a:pathLst>
          </a:custGeom>
          <a:solidFill>
            <a:srgbClr val="D71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87381" y="5577229"/>
            <a:ext cx="5697855" cy="823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48100"/>
              </a:lnSpc>
              <a:spcBef>
                <a:spcPts val="9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Basics of Artificial Intelligence and Machine Learning</a:t>
            </a:r>
          </a:p>
          <a:p>
            <a:pPr marL="12700" marR="5080">
              <a:lnSpc>
                <a:spcPct val="148100"/>
              </a:lnSpc>
              <a:spcBef>
                <a:spcPts val="9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Introduction to Big Data in Pharmaceutical Sciences</a:t>
            </a:r>
          </a:p>
          <a:p>
            <a:pPr marL="12700" marR="5080">
              <a:lnSpc>
                <a:spcPct val="148100"/>
              </a:lnSpc>
              <a:spcBef>
                <a:spcPts val="90"/>
              </a:spcBef>
            </a:pPr>
            <a:r>
              <a:rPr lang="en-US" sz="1200" dirty="0" smtClean="0">
                <a:solidFill>
                  <a:schemeClr val="tx1"/>
                </a:solidFill>
              </a:rPr>
              <a:t>Importance of Data Analytics in Clinical Decision Making</a:t>
            </a:r>
            <a:endParaRPr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50" name="object 5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57988" y="5755325"/>
            <a:ext cx="76885" cy="63792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57988" y="6045573"/>
            <a:ext cx="76885" cy="63792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57988" y="6323774"/>
            <a:ext cx="76885" cy="63792"/>
          </a:xfrm>
          <a:prstGeom prst="rect">
            <a:avLst/>
          </a:prstGeom>
        </p:spPr>
      </p:pic>
      <p:grpSp>
        <p:nvGrpSpPr>
          <p:cNvPr id="53" name="object 53"/>
          <p:cNvGrpSpPr/>
          <p:nvPr/>
        </p:nvGrpSpPr>
        <p:grpSpPr>
          <a:xfrm>
            <a:off x="206236" y="1122153"/>
            <a:ext cx="3553460" cy="1876425"/>
            <a:chOff x="206236" y="1122153"/>
            <a:chExt cx="3553460" cy="1876425"/>
          </a:xfrm>
        </p:grpSpPr>
        <p:sp>
          <p:nvSpPr>
            <p:cNvPr id="54" name="object 54"/>
            <p:cNvSpPr/>
            <p:nvPr/>
          </p:nvSpPr>
          <p:spPr>
            <a:xfrm>
              <a:off x="250037" y="2789059"/>
              <a:ext cx="2147570" cy="209550"/>
            </a:xfrm>
            <a:custGeom>
              <a:avLst/>
              <a:gdLst/>
              <a:ahLst/>
              <a:cxnLst/>
              <a:rect l="l" t="t" r="r" b="b"/>
              <a:pathLst>
                <a:path w="2147570" h="209550">
                  <a:moveTo>
                    <a:pt x="114757" y="0"/>
                  </a:moveTo>
                  <a:lnTo>
                    <a:pt x="0" y="209257"/>
                  </a:lnTo>
                  <a:lnTo>
                    <a:pt x="114757" y="209257"/>
                  </a:lnTo>
                  <a:lnTo>
                    <a:pt x="114757" y="0"/>
                  </a:lnTo>
                  <a:close/>
                </a:path>
                <a:path w="2147570" h="209550">
                  <a:moveTo>
                    <a:pt x="2146947" y="209257"/>
                  </a:moveTo>
                  <a:lnTo>
                    <a:pt x="2032190" y="0"/>
                  </a:lnTo>
                  <a:lnTo>
                    <a:pt x="2032190" y="209257"/>
                  </a:lnTo>
                  <a:lnTo>
                    <a:pt x="2146947" y="209257"/>
                  </a:lnTo>
                  <a:close/>
                </a:path>
              </a:pathLst>
            </a:custGeom>
            <a:solidFill>
              <a:srgbClr val="0726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50036" y="1122153"/>
              <a:ext cx="3465829" cy="405130"/>
            </a:xfrm>
            <a:custGeom>
              <a:avLst/>
              <a:gdLst/>
              <a:ahLst/>
              <a:cxnLst/>
              <a:rect l="l" t="t" r="r" b="b"/>
              <a:pathLst>
                <a:path w="3465829" h="405130">
                  <a:moveTo>
                    <a:pt x="3465537" y="0"/>
                  </a:moveTo>
                  <a:lnTo>
                    <a:pt x="0" y="0"/>
                  </a:lnTo>
                  <a:lnTo>
                    <a:pt x="183756" y="307492"/>
                  </a:lnTo>
                  <a:lnTo>
                    <a:pt x="215905" y="348183"/>
                  </a:lnTo>
                  <a:lnTo>
                    <a:pt x="256720" y="378823"/>
                  </a:lnTo>
                  <a:lnTo>
                    <a:pt x="303960" y="398141"/>
                  </a:lnTo>
                  <a:lnTo>
                    <a:pt x="355384" y="404863"/>
                  </a:lnTo>
                  <a:lnTo>
                    <a:pt x="3110153" y="404863"/>
                  </a:lnTo>
                  <a:lnTo>
                    <a:pt x="3161577" y="398141"/>
                  </a:lnTo>
                  <a:lnTo>
                    <a:pt x="3208816" y="378823"/>
                  </a:lnTo>
                  <a:lnTo>
                    <a:pt x="3249631" y="348183"/>
                  </a:lnTo>
                  <a:lnTo>
                    <a:pt x="3281781" y="307492"/>
                  </a:lnTo>
                  <a:lnTo>
                    <a:pt x="3465537" y="0"/>
                  </a:lnTo>
                  <a:close/>
                </a:path>
              </a:pathLst>
            </a:custGeom>
            <a:solidFill>
              <a:srgbClr val="D71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06235" y="1122159"/>
              <a:ext cx="3553460" cy="182245"/>
            </a:xfrm>
            <a:custGeom>
              <a:avLst/>
              <a:gdLst/>
              <a:ahLst/>
              <a:cxnLst/>
              <a:rect l="l" t="t" r="r" b="b"/>
              <a:pathLst>
                <a:path w="3553460" h="182244">
                  <a:moveTo>
                    <a:pt x="152539" y="181952"/>
                  </a:moveTo>
                  <a:lnTo>
                    <a:pt x="43802" y="0"/>
                  </a:lnTo>
                  <a:lnTo>
                    <a:pt x="0" y="181952"/>
                  </a:lnTo>
                  <a:lnTo>
                    <a:pt x="152539" y="181952"/>
                  </a:lnTo>
                  <a:close/>
                </a:path>
                <a:path w="3553460" h="182244">
                  <a:moveTo>
                    <a:pt x="3553053" y="181952"/>
                  </a:moveTo>
                  <a:lnTo>
                    <a:pt x="3509251" y="0"/>
                  </a:lnTo>
                  <a:lnTo>
                    <a:pt x="3400514" y="181952"/>
                  </a:lnTo>
                  <a:lnTo>
                    <a:pt x="3553053" y="181952"/>
                  </a:lnTo>
                  <a:close/>
                </a:path>
              </a:pathLst>
            </a:custGeom>
            <a:solidFill>
              <a:srgbClr val="3D0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390874" y="137116"/>
            <a:ext cx="3468370" cy="132080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indent="1127760">
              <a:lnSpc>
                <a:spcPts val="2710"/>
              </a:lnSpc>
              <a:spcBef>
                <a:spcPts val="640"/>
              </a:spcBef>
            </a:pPr>
            <a:r>
              <a:rPr sz="2700" b="1" spc="-185" dirty="0">
                <a:solidFill>
                  <a:srgbClr val="294487"/>
                </a:solidFill>
                <a:latin typeface="Trebuchet MS"/>
                <a:cs typeface="Trebuchet MS"/>
              </a:rPr>
              <a:t>School</a:t>
            </a:r>
            <a:r>
              <a:rPr sz="2700" b="1" spc="-95" dirty="0">
                <a:solidFill>
                  <a:srgbClr val="294487"/>
                </a:solidFill>
                <a:latin typeface="Trebuchet MS"/>
                <a:cs typeface="Trebuchet MS"/>
              </a:rPr>
              <a:t> </a:t>
            </a:r>
            <a:r>
              <a:rPr sz="2700" b="1" spc="-25" dirty="0">
                <a:solidFill>
                  <a:srgbClr val="294487"/>
                </a:solidFill>
                <a:latin typeface="Trebuchet MS"/>
                <a:cs typeface="Trebuchet MS"/>
              </a:rPr>
              <a:t>of </a:t>
            </a:r>
            <a:r>
              <a:rPr sz="2700" b="1" spc="-200" dirty="0">
                <a:solidFill>
                  <a:srgbClr val="294487"/>
                </a:solidFill>
                <a:latin typeface="Trebuchet MS"/>
                <a:cs typeface="Trebuchet MS"/>
              </a:rPr>
              <a:t>Pharmaceutical</a:t>
            </a:r>
            <a:r>
              <a:rPr sz="2700" b="1" spc="-80" dirty="0">
                <a:solidFill>
                  <a:srgbClr val="294487"/>
                </a:solidFill>
                <a:latin typeface="Trebuchet MS"/>
                <a:cs typeface="Trebuchet MS"/>
              </a:rPr>
              <a:t> </a:t>
            </a:r>
            <a:r>
              <a:rPr sz="2700" b="1" spc="-165" dirty="0">
                <a:solidFill>
                  <a:srgbClr val="294487"/>
                </a:solidFill>
                <a:latin typeface="Trebuchet MS"/>
                <a:cs typeface="Trebuchet MS"/>
              </a:rPr>
              <a:t>Sciences</a:t>
            </a:r>
            <a:endParaRPr sz="2700" dirty="0">
              <a:latin typeface="Trebuchet MS"/>
              <a:cs typeface="Trebuchet MS"/>
            </a:endParaRPr>
          </a:p>
          <a:p>
            <a:pPr marL="309880">
              <a:lnSpc>
                <a:spcPct val="100000"/>
              </a:lnSpc>
              <a:spcBef>
                <a:spcPts val="1655"/>
              </a:spcBef>
            </a:pPr>
            <a:r>
              <a:rPr sz="2150" b="1" dirty="0">
                <a:solidFill>
                  <a:srgbClr val="FFFFFF"/>
                </a:solidFill>
                <a:latin typeface="Arial"/>
                <a:cs typeface="Arial"/>
              </a:rPr>
              <a:t>Value</a:t>
            </a:r>
            <a:r>
              <a:rPr sz="215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FFFFFF"/>
                </a:solidFill>
                <a:latin typeface="Arial"/>
                <a:cs typeface="Arial"/>
              </a:rPr>
              <a:t>added</a:t>
            </a:r>
            <a:r>
              <a:rPr sz="215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FFFFFF"/>
                </a:solidFill>
                <a:latin typeface="Arial"/>
                <a:cs typeface="Arial"/>
              </a:rPr>
              <a:t>course</a:t>
            </a:r>
            <a:endParaRPr sz="2150" dirty="0">
              <a:latin typeface="Arial"/>
              <a:cs typeface="Arial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4172216" y="1187423"/>
            <a:ext cx="461645" cy="3870325"/>
            <a:chOff x="4172216" y="1187423"/>
            <a:chExt cx="461645" cy="3870325"/>
          </a:xfrm>
        </p:grpSpPr>
        <p:sp>
          <p:nvSpPr>
            <p:cNvPr id="59" name="object 59"/>
            <p:cNvSpPr/>
            <p:nvPr/>
          </p:nvSpPr>
          <p:spPr>
            <a:xfrm>
              <a:off x="4258312" y="4338430"/>
              <a:ext cx="375920" cy="718820"/>
            </a:xfrm>
            <a:custGeom>
              <a:avLst/>
              <a:gdLst/>
              <a:ahLst/>
              <a:cxnLst/>
              <a:rect l="l" t="t" r="r" b="b"/>
              <a:pathLst>
                <a:path w="375920" h="718820">
                  <a:moveTo>
                    <a:pt x="60236" y="0"/>
                  </a:moveTo>
                  <a:lnTo>
                    <a:pt x="0" y="718781"/>
                  </a:lnTo>
                  <a:lnTo>
                    <a:pt x="284365" y="431711"/>
                  </a:lnTo>
                  <a:lnTo>
                    <a:pt x="375462" y="338404"/>
                  </a:lnTo>
                  <a:lnTo>
                    <a:pt x="60236" y="0"/>
                  </a:lnTo>
                  <a:close/>
                </a:path>
              </a:pathLst>
            </a:custGeom>
            <a:solidFill>
              <a:srgbClr val="8386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172216" y="4338434"/>
              <a:ext cx="146329" cy="189420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4315236" y="1187423"/>
              <a:ext cx="235585" cy="726440"/>
            </a:xfrm>
            <a:custGeom>
              <a:avLst/>
              <a:gdLst/>
              <a:ahLst/>
              <a:cxnLst/>
              <a:rect l="l" t="t" r="r" b="b"/>
              <a:pathLst>
                <a:path w="235585" h="726439">
                  <a:moveTo>
                    <a:pt x="113322" y="0"/>
                  </a:moveTo>
                  <a:lnTo>
                    <a:pt x="0" y="0"/>
                  </a:lnTo>
                  <a:lnTo>
                    <a:pt x="0" y="491045"/>
                  </a:lnTo>
                  <a:lnTo>
                    <a:pt x="4779" y="538454"/>
                  </a:lnTo>
                  <a:lnTo>
                    <a:pt x="18486" y="582610"/>
                  </a:lnTo>
                  <a:lnTo>
                    <a:pt x="40174" y="622567"/>
                  </a:lnTo>
                  <a:lnTo>
                    <a:pt x="68899" y="657380"/>
                  </a:lnTo>
                  <a:lnTo>
                    <a:pt x="103712" y="686103"/>
                  </a:lnTo>
                  <a:lnTo>
                    <a:pt x="143669" y="707790"/>
                  </a:lnTo>
                  <a:lnTo>
                    <a:pt x="187823" y="721496"/>
                  </a:lnTo>
                  <a:lnTo>
                    <a:pt x="235229" y="726274"/>
                  </a:lnTo>
                  <a:lnTo>
                    <a:pt x="235229" y="121907"/>
                  </a:lnTo>
                  <a:lnTo>
                    <a:pt x="225650" y="74457"/>
                  </a:lnTo>
                  <a:lnTo>
                    <a:pt x="199526" y="35707"/>
                  </a:lnTo>
                  <a:lnTo>
                    <a:pt x="160777" y="9580"/>
                  </a:lnTo>
                  <a:lnTo>
                    <a:pt x="113322" y="0"/>
                  </a:lnTo>
                  <a:close/>
                </a:path>
              </a:pathLst>
            </a:custGeom>
            <a:solidFill>
              <a:srgbClr val="D71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259529" y="1187437"/>
              <a:ext cx="360680" cy="726440"/>
            </a:xfrm>
            <a:custGeom>
              <a:avLst/>
              <a:gdLst/>
              <a:ahLst/>
              <a:cxnLst/>
              <a:rect l="l" t="t" r="r" b="b"/>
              <a:pathLst>
                <a:path w="360679" h="726439">
                  <a:moveTo>
                    <a:pt x="55702" y="0"/>
                  </a:moveTo>
                  <a:lnTo>
                    <a:pt x="0" y="116687"/>
                  </a:lnTo>
                  <a:lnTo>
                    <a:pt x="55702" y="116687"/>
                  </a:lnTo>
                  <a:lnTo>
                    <a:pt x="55702" y="0"/>
                  </a:lnTo>
                  <a:close/>
                </a:path>
                <a:path w="360679" h="726439">
                  <a:moveTo>
                    <a:pt x="360426" y="407123"/>
                  </a:moveTo>
                  <a:lnTo>
                    <a:pt x="291947" y="479031"/>
                  </a:lnTo>
                  <a:lnTo>
                    <a:pt x="290931" y="726274"/>
                  </a:lnTo>
                  <a:lnTo>
                    <a:pt x="349770" y="457974"/>
                  </a:lnTo>
                  <a:lnTo>
                    <a:pt x="360426" y="407123"/>
                  </a:lnTo>
                  <a:close/>
                </a:path>
              </a:pathLst>
            </a:custGeom>
            <a:solidFill>
              <a:srgbClr val="3300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</TotalTime>
  <Words>190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Arial MT</vt:lpstr>
      <vt:lpstr>Calibri</vt:lpstr>
      <vt:lpstr>Tahoma</vt:lpstr>
      <vt:lpstr>Times New Roman</vt:lpstr>
      <vt:lpstr>Trebuchet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4.SOPS VAP of Brochure 2023_24</dc:title>
  <dc:creator>staff</dc:creator>
  <cp:lastModifiedBy>staff</cp:lastModifiedBy>
  <cp:revision>7</cp:revision>
  <dcterms:created xsi:type="dcterms:W3CDTF">2025-01-15T06:28:11Z</dcterms:created>
  <dcterms:modified xsi:type="dcterms:W3CDTF">2026-07-03T09:44:36Z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2024-05-17T00:00:00Z</vt:filetime>
  </property>
  <property fmtid="{D5CDD505-2E9C-101B-9397-08002B2CF9AE}" pid="3" name="Creator">
    <vt:lpwstr>Adobe Illustrator 28.5 (Windows)</vt:lpwstr>
  </property>
  <property fmtid="{D5CDD505-2E9C-101B-9397-08002B2CF9AE}" pid="4" name="LastSaved">
    <vt:filetime>2025-01-15T00:00:00Z</vt:filetime>
  </property>
  <property fmtid="{D5CDD505-2E9C-101B-9397-08002B2CF9AE}" pid="5" name="Producer">
    <vt:lpwstr>Adobe PDF library 17.00</vt:lpwstr>
  </property>
</Properties>
</file>